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1"/>
  </p:notesMasterIdLst>
  <p:handoutMasterIdLst>
    <p:handoutMasterId r:id="rId42"/>
  </p:handoutMasterIdLst>
  <p:sldIdLst>
    <p:sldId id="305" r:id="rId2"/>
    <p:sldId id="306" r:id="rId3"/>
    <p:sldId id="307" r:id="rId4"/>
    <p:sldId id="308" r:id="rId5"/>
    <p:sldId id="309" r:id="rId6"/>
    <p:sldId id="310" r:id="rId7"/>
    <p:sldId id="311" r:id="rId8"/>
    <p:sldId id="312" r:id="rId9"/>
    <p:sldId id="313" r:id="rId10"/>
    <p:sldId id="271" r:id="rId11"/>
    <p:sldId id="270" r:id="rId12"/>
    <p:sldId id="272" r:id="rId13"/>
    <p:sldId id="273" r:id="rId14"/>
    <p:sldId id="274" r:id="rId15"/>
    <p:sldId id="275" r:id="rId16"/>
    <p:sldId id="276" r:id="rId17"/>
    <p:sldId id="277" r:id="rId18"/>
    <p:sldId id="281" r:id="rId19"/>
    <p:sldId id="278" r:id="rId20"/>
    <p:sldId id="279" r:id="rId21"/>
    <p:sldId id="280" r:id="rId22"/>
    <p:sldId id="301" r:id="rId23"/>
    <p:sldId id="282" r:id="rId24"/>
    <p:sldId id="284" r:id="rId25"/>
    <p:sldId id="303" r:id="rId26"/>
    <p:sldId id="285" r:id="rId27"/>
    <p:sldId id="286" r:id="rId28"/>
    <p:sldId id="287" r:id="rId29"/>
    <p:sldId id="288" r:id="rId30"/>
    <p:sldId id="289" r:id="rId31"/>
    <p:sldId id="291" r:id="rId32"/>
    <p:sldId id="290" r:id="rId33"/>
    <p:sldId id="292" r:id="rId34"/>
    <p:sldId id="294" r:id="rId35"/>
    <p:sldId id="295" r:id="rId36"/>
    <p:sldId id="297" r:id="rId37"/>
    <p:sldId id="296" r:id="rId38"/>
    <p:sldId id="298" r:id="rId39"/>
    <p:sldId id="304" r:id="rId40"/>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0000" autoAdjust="0"/>
  </p:normalViewPr>
  <p:slideViewPr>
    <p:cSldViewPr snapToGrid="0">
      <p:cViewPr varScale="1">
        <p:scale>
          <a:sx n="34" d="100"/>
          <a:sy n="34" d="100"/>
        </p:scale>
        <p:origin x="-3006" y="-84"/>
      </p:cViewPr>
      <p:guideLst>
        <p:guide orient="horz" pos="2160"/>
        <p:guide pos="2880"/>
      </p:guideLst>
    </p:cSldViewPr>
  </p:slideViewPr>
  <p:notesTextViewPr>
    <p:cViewPr>
      <p:scale>
        <a:sx n="150" d="100"/>
        <a:sy n="150" d="100"/>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12-06-2014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12-06-2014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a:t>
            </a:r>
            <a:r>
              <a:rPr lang="en-GB" baseline="0" dirty="0" smtClean="0"/>
              <a:t> </a:t>
            </a:r>
            <a:r>
              <a:rPr lang="en-GB" dirty="0" smtClean="0"/>
              <a:t>semester, the topic have been</a:t>
            </a:r>
            <a:r>
              <a:rPr lang="en-GB" baseline="0" dirty="0" smtClean="0"/>
              <a:t> “Mobile systems” where we had to create a mobile application or service.</a:t>
            </a:r>
          </a:p>
          <a:p>
            <a:r>
              <a:rPr lang="en-GB" baseline="0" dirty="0" smtClean="0"/>
              <a:t>We will now present the result of our project, which is a mobile cookbook we call “</a:t>
            </a:r>
            <a:r>
              <a:rPr lang="en-GB" baseline="0" dirty="0" err="1" smtClean="0"/>
              <a:t>Dishcover</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a:t>
            </a:fld>
            <a:endParaRPr lang="da-DK"/>
          </a:p>
        </p:txBody>
      </p:sp>
    </p:spTree>
    <p:extLst>
      <p:ext uri="{BB962C8B-B14F-4D97-AF65-F5344CB8AC3E}">
        <p14:creationId xmlns:p14="http://schemas.microsoft.com/office/powerpoint/2010/main" val="496150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feature of the application is the ability to search for recipes by ingredients.</a:t>
            </a:r>
          </a:p>
          <a:p>
            <a:r>
              <a:rPr lang="en-US" dirty="0" err="1" smtClean="0"/>
              <a:t>Supercook</a:t>
            </a:r>
            <a:r>
              <a:rPr lang="en-US" dirty="0" smtClean="0"/>
              <a:t> also has the feature, but unlike them we want the recipes with the most matching ingredients to have the highest precedence.</a:t>
            </a:r>
          </a:p>
          <a:p>
            <a:r>
              <a:rPr lang="en-US" dirty="0" smtClean="0"/>
              <a:t>    We think this makes more sense, because the user will most likely not, or never, type in all the ingredients of a recipes.</a:t>
            </a:r>
          </a:p>
          <a:p>
            <a:r>
              <a:rPr lang="en-US" dirty="0" smtClean="0"/>
              <a:t>The last sort will have higher precedence than earlier sorts.</a:t>
            </a:r>
          </a:p>
          <a:p>
            <a:r>
              <a:rPr lang="en-US" dirty="0" smtClean="0"/>
              <a:t>This sort means that</a:t>
            </a:r>
          </a:p>
          <a:p>
            <a:r>
              <a:rPr lang="en-US" dirty="0" smtClean="0"/>
              <a:t>    We will get recipes that have as many matching ingredients as possible.</a:t>
            </a:r>
          </a:p>
          <a:p>
            <a:r>
              <a:rPr lang="en-US" dirty="0" smtClean="0"/>
              <a:t>    If the same amount, the recipes where we need fewest mandatory ingredients.</a:t>
            </a:r>
          </a:p>
          <a:p>
            <a:r>
              <a:rPr lang="en-US" dirty="0" smtClean="0"/>
              <a:t>    If the same amount, then we do the same for optional ingredients.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27</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calculate the matching ingredients for each recipe.</a:t>
            </a:r>
          </a:p>
          <a:p>
            <a:r>
              <a:rPr lang="en-US" dirty="0" smtClean="0"/>
              <a:t>This is all executed as one big query, but with these nested queries.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28</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calculate the missing ingredients for each recipe.</a:t>
            </a:r>
          </a:p>
          <a:p>
            <a:r>
              <a:rPr lang="en-US" dirty="0" smtClean="0"/>
              <a:t>We retrieve all the </a:t>
            </a:r>
            <a:r>
              <a:rPr lang="en-US" dirty="0" err="1" smtClean="0"/>
              <a:t>exchangeables</a:t>
            </a:r>
            <a:r>
              <a:rPr lang="en-US" dirty="0" smtClean="0"/>
              <a:t> that does not contain an ingredient specified by the user.</a:t>
            </a:r>
          </a:p>
          <a:p>
            <a:r>
              <a:rPr lang="en-US" dirty="0" smtClean="0"/>
              <a:t>    Remember </a:t>
            </a:r>
            <a:r>
              <a:rPr lang="en-US" dirty="0" err="1" smtClean="0"/>
              <a:t>exchangeables</a:t>
            </a:r>
            <a:r>
              <a:rPr lang="en-US" dirty="0" smtClean="0"/>
              <a:t> consists of several ingredients.</a:t>
            </a:r>
          </a:p>
          <a:p>
            <a:r>
              <a:rPr lang="en-US" dirty="0" smtClean="0"/>
              <a:t>Then count the number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sort the recipes with the precedence function shown before.</a:t>
            </a:r>
          </a:p>
          <a:p>
            <a:r>
              <a:rPr lang="en-US" dirty="0" smtClean="0"/>
              <a:t>    Mandatory matching</a:t>
            </a:r>
          </a:p>
          <a:p>
            <a:r>
              <a:rPr lang="en-US" dirty="0" smtClean="0"/>
              <a:t>    Mandatory missing</a:t>
            </a:r>
          </a:p>
          <a:p>
            <a:r>
              <a:rPr lang="en-US" dirty="0" smtClean="0"/>
              <a:t>    Optional matching</a:t>
            </a:r>
          </a:p>
          <a:p>
            <a:r>
              <a:rPr lang="en-US" dirty="0" smtClean="0"/>
              <a:t>    Optional missing</a:t>
            </a:r>
          </a:p>
          <a:p>
            <a:r>
              <a:rPr lang="en-US" dirty="0" err="1" smtClean="0"/>
              <a:t>Supercook's</a:t>
            </a:r>
            <a:r>
              <a:rPr lang="en-US" dirty="0" smtClean="0"/>
              <a:t> sorts by the number of missing ingredients, which means boiled egg would be at the top.</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the agenda for our presentation.</a:t>
            </a:r>
            <a:endParaRPr lang="en-GB" dirty="0" smtClean="0"/>
          </a:p>
          <a:p>
            <a:r>
              <a:rPr lang="en-GB" dirty="0" smtClean="0"/>
              <a:t>My name is Sam,</a:t>
            </a:r>
            <a:r>
              <a:rPr lang="en-GB" baseline="0" dirty="0" smtClean="0"/>
              <a:t> and I will start talking about the motivation for the project and our analysis </a:t>
            </a:r>
            <a:r>
              <a:rPr lang="en-GB" baseline="0" dirty="0" smtClean="0"/>
              <a:t>of some </a:t>
            </a:r>
            <a:r>
              <a:rPr lang="en-GB" baseline="0" dirty="0" smtClean="0"/>
              <a:t>existing solutions.</a:t>
            </a:r>
          </a:p>
          <a:p>
            <a:r>
              <a:rPr lang="en-GB" dirty="0" err="1" smtClean="0"/>
              <a:t>Nicklas</a:t>
            </a:r>
            <a:r>
              <a:rPr lang="en-GB" dirty="0" smtClean="0"/>
              <a:t> will </a:t>
            </a:r>
            <a:r>
              <a:rPr lang="en-GB" baseline="0" dirty="0" smtClean="0"/>
              <a:t>then talk about the architecture of our system and the development of the user interface.</a:t>
            </a:r>
          </a:p>
          <a:p>
            <a:r>
              <a:rPr lang="en-GB" baseline="0" dirty="0" smtClean="0"/>
              <a:t>Then Simon will show an example of the client-server interaction and present our data structure.</a:t>
            </a:r>
          </a:p>
          <a:p>
            <a:r>
              <a:rPr lang="en-GB" baseline="0" dirty="0" err="1" smtClean="0"/>
              <a:t>Jesper</a:t>
            </a:r>
            <a:r>
              <a:rPr lang="en-GB" baseline="0" dirty="0" smtClean="0"/>
              <a:t> will then describe our search algorithm and how we tested our system.</a:t>
            </a:r>
          </a:p>
          <a:p>
            <a:r>
              <a:rPr lang="en-GB" baseline="0" dirty="0" smtClean="0"/>
              <a:t>Finally, Jacob will talk about the conclusion of the project and show you a demonstration of our system.</a:t>
            </a:r>
          </a:p>
          <a:p>
            <a:endParaRPr lang="en-GB"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a:t>
            </a:fld>
            <a:endParaRPr lang="da-DK"/>
          </a:p>
        </p:txBody>
      </p:sp>
    </p:spTree>
    <p:extLst>
      <p:ext uri="{BB962C8B-B14F-4D97-AF65-F5344CB8AC3E}">
        <p14:creationId xmlns:p14="http://schemas.microsoft.com/office/powerpoint/2010/main" val="3262245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Testcases</a:t>
            </a:r>
            <a:r>
              <a:rPr lang="en-US" dirty="0" smtClean="0"/>
              <a:t>:</a:t>
            </a:r>
          </a:p>
          <a:p>
            <a:r>
              <a:rPr lang="en-US" dirty="0" smtClean="0"/>
              <a:t>Our </a:t>
            </a:r>
            <a:r>
              <a:rPr lang="en-US" dirty="0" err="1" smtClean="0"/>
              <a:t>testcases</a:t>
            </a:r>
            <a:r>
              <a:rPr lang="en-US" dirty="0" smtClean="0"/>
              <a:t> consist of steps which each have a procedure and a </a:t>
            </a:r>
            <a:r>
              <a:rPr lang="en-US" dirty="0" err="1" smtClean="0"/>
              <a:t>succes</a:t>
            </a:r>
            <a:r>
              <a:rPr lang="en-US" dirty="0" smtClean="0"/>
              <a:t> criteria</a:t>
            </a:r>
          </a:p>
          <a:p>
            <a:r>
              <a:rPr lang="en-US" dirty="0" smtClean="0"/>
              <a:t>If all the steps in the test case </a:t>
            </a:r>
            <a:r>
              <a:rPr lang="en-US" dirty="0" err="1" smtClean="0"/>
              <a:t>succeds</a:t>
            </a:r>
            <a:r>
              <a:rPr lang="en-US" dirty="0" smtClean="0"/>
              <a:t>, the </a:t>
            </a:r>
            <a:r>
              <a:rPr lang="en-US" dirty="0" err="1" smtClean="0"/>
              <a:t>testcase</a:t>
            </a:r>
            <a:r>
              <a:rPr lang="en-US" dirty="0" smtClean="0"/>
              <a:t> has been is successful.</a:t>
            </a:r>
          </a:p>
          <a:p>
            <a:endParaRPr lang="en-US" dirty="0" smtClean="0"/>
          </a:p>
          <a:p>
            <a:r>
              <a:rPr lang="en-US" dirty="0" smtClean="0"/>
              <a:t>Case Results:</a:t>
            </a:r>
          </a:p>
          <a:p>
            <a:r>
              <a:rPr lang="en-US" dirty="0" smtClean="0"/>
              <a:t>Unfortunately could not test the shopping list since it was not implemented.</a:t>
            </a:r>
          </a:p>
          <a:p>
            <a:endParaRPr lang="en-US" dirty="0" smtClean="0"/>
          </a:p>
          <a:p>
            <a:r>
              <a:rPr lang="en-US" dirty="0" smtClean="0"/>
              <a:t>All of our black </a:t>
            </a:r>
            <a:r>
              <a:rPr lang="en-US" dirty="0" err="1" smtClean="0"/>
              <a:t>testcases</a:t>
            </a:r>
            <a:r>
              <a:rPr lang="en-US" dirty="0" smtClean="0"/>
              <a:t> was successful except the </a:t>
            </a:r>
            <a:r>
              <a:rPr lang="en-US" dirty="0" err="1" smtClean="0"/>
              <a:t>testcases</a:t>
            </a:r>
            <a:r>
              <a:rPr lang="en-US" dirty="0" smtClean="0"/>
              <a:t> where the feature had not yet been implemented.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Unittest</a:t>
            </a:r>
            <a:r>
              <a:rPr lang="en-US" dirty="0" smtClean="0"/>
              <a:t>:</a:t>
            </a:r>
          </a:p>
          <a:p>
            <a:r>
              <a:rPr lang="en-US" dirty="0" smtClean="0"/>
              <a:t>We designed the client to be as thin as possible, meaning that mostly all processing is done on the server.</a:t>
            </a:r>
          </a:p>
          <a:p>
            <a:r>
              <a:rPr lang="en-US" dirty="0" smtClean="0"/>
              <a:t>Because of this we have chosen to focus on testing the server, because if we are confident that the server always</a:t>
            </a:r>
          </a:p>
          <a:p>
            <a:r>
              <a:rPr lang="en-US" dirty="0" smtClean="0"/>
              <a:t>returns the correct result, then we only make sure that the client the sends the correct message.</a:t>
            </a:r>
          </a:p>
          <a:p>
            <a:r>
              <a:rPr lang="en-US" dirty="0" smtClean="0"/>
              <a:t>We </a:t>
            </a:r>
            <a:r>
              <a:rPr lang="en-US" dirty="0" err="1" smtClean="0"/>
              <a:t>succeded</a:t>
            </a:r>
            <a:r>
              <a:rPr lang="en-US" dirty="0" smtClean="0"/>
              <a:t> in having 100% code coverage on the server, which makes us more confident that the server returns</a:t>
            </a:r>
          </a:p>
          <a:p>
            <a:r>
              <a:rPr lang="en-US" dirty="0" smtClean="0"/>
              <a:t>the correct answer to client.</a:t>
            </a:r>
          </a:p>
          <a:p>
            <a:endParaRPr lang="en-US" dirty="0" smtClean="0"/>
          </a:p>
          <a:p>
            <a:r>
              <a:rPr lang="en-US" dirty="0" smtClean="0"/>
              <a:t>Mutation testing:</a:t>
            </a:r>
          </a:p>
          <a:p>
            <a:r>
              <a:rPr lang="en-US" dirty="0" smtClean="0"/>
              <a:t>To ensure that our tests works as intended we perform a mutation test, the mutation test will alter the code and if our unit test passes it is considered defective, and should be refactored. We have 14 unit test that is considered defective of 64 mutants. Which mean that our mutation test score is 78% of our unit test is good. With more time we could improve our mutation test score.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Relevant recipes &amp; Powered by a search algorithm:</a:t>
            </a:r>
          </a:p>
          <a:p>
            <a:r>
              <a:rPr lang="en-US" dirty="0" smtClean="0"/>
              <a:t>We are confident that our application can provide the user with relevant recipes, based on the ingredients that they have given as input, This is possible since our application is powered by our search </a:t>
            </a:r>
            <a:r>
              <a:rPr lang="en-US" dirty="0" err="1" smtClean="0"/>
              <a:t>algortim</a:t>
            </a:r>
            <a:r>
              <a:rPr lang="en-US" dirty="0" smtClean="0"/>
              <a:t> as </a:t>
            </a:r>
            <a:r>
              <a:rPr lang="en-US" dirty="0" err="1" smtClean="0"/>
              <a:t>Jesper</a:t>
            </a:r>
            <a:r>
              <a:rPr lang="en-US" dirty="0" smtClean="0"/>
              <a:t> told you about earlier.</a:t>
            </a:r>
          </a:p>
          <a:p>
            <a:endParaRPr lang="en-US" dirty="0" smtClean="0"/>
          </a:p>
          <a:p>
            <a:r>
              <a:rPr lang="en-US" dirty="0" smtClean="0"/>
              <a:t>Easy to navigate:</a:t>
            </a:r>
          </a:p>
          <a:p>
            <a:r>
              <a:rPr lang="en-US" dirty="0" smtClean="0"/>
              <a:t>With implementation of the navigation drawer we have made the application suitable for Android users.</a:t>
            </a:r>
          </a:p>
          <a:p>
            <a:r>
              <a:rPr lang="en-US" dirty="0" smtClean="0"/>
              <a:t>Most Android user are familiar with the navigation drawer from other applications, and therefore they do not need</a:t>
            </a:r>
            <a:r>
              <a:rPr lang="en-US" baseline="0" dirty="0" smtClean="0"/>
              <a:t> </a:t>
            </a:r>
            <a:r>
              <a:rPr lang="en-US" dirty="0" smtClean="0"/>
              <a:t>to learn a design.</a:t>
            </a:r>
          </a:p>
          <a:p>
            <a:endParaRPr lang="en-US" dirty="0" smtClean="0"/>
          </a:p>
          <a:p>
            <a:r>
              <a:rPr lang="en-US" dirty="0" smtClean="0"/>
              <a:t>Support for free-text search:</a:t>
            </a:r>
          </a:p>
          <a:p>
            <a:r>
              <a:rPr lang="en-US" dirty="0" smtClean="0"/>
              <a:t>The application also supports the standard free-text search, which basically matches the input of the user with the recipe's title and description.</a:t>
            </a:r>
          </a:p>
          <a:p>
            <a:endParaRPr lang="en-US" dirty="0" smtClean="0"/>
          </a:p>
          <a:p>
            <a:r>
              <a:rPr lang="en-US" dirty="0" smtClean="0"/>
              <a:t>User can login using Google+:</a:t>
            </a:r>
          </a:p>
          <a:p>
            <a:r>
              <a:rPr lang="en-US" dirty="0" smtClean="0"/>
              <a:t>The user can also use the social media Google+ to sign-in in to the application. This gives </a:t>
            </a:r>
            <a:r>
              <a:rPr lang="en-US" dirty="0" err="1" smtClean="0"/>
              <a:t>ud</a:t>
            </a:r>
            <a:r>
              <a:rPr lang="en-US" dirty="0" smtClean="0"/>
              <a:t> the ability to identify the user and save user related information, such as their list of </a:t>
            </a:r>
            <a:r>
              <a:rPr lang="en-US" dirty="0" err="1" smtClean="0"/>
              <a:t>favourite</a:t>
            </a:r>
            <a:r>
              <a:rPr lang="en-US" dirty="0" smtClean="0"/>
              <a:t> recipes.</a:t>
            </a:r>
          </a:p>
          <a:p>
            <a:endParaRPr lang="en-US" dirty="0" smtClean="0"/>
          </a:p>
          <a:p>
            <a:r>
              <a:rPr lang="en-US" dirty="0" smtClean="0"/>
              <a:t>Confident that the server returns correct results:</a:t>
            </a:r>
          </a:p>
          <a:p>
            <a:r>
              <a:rPr lang="en-US" dirty="0" smtClean="0"/>
              <a:t>based on our test and mutation test we can with confidence say that our server returns the correct message back to the client.</a:t>
            </a:r>
            <a:endParaRPr lang="da-DK" dirty="0" smtClean="0"/>
          </a:p>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35</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We have all had previous expirences</a:t>
            </a:r>
            <a:r>
              <a:rPr lang="da-DK" baseline="0" dirty="0" smtClean="0"/>
              <a:t> with digital cookbooks.</a:t>
            </a:r>
          </a:p>
          <a:p>
            <a:r>
              <a:rPr lang="da-DK" baseline="0" dirty="0" smtClean="0"/>
              <a:t>The major advantages of digital cookbooks compared to traditional books is that they allow the content creators to update the cookbook with new recipes after release. Digital cookbooks also make it possible to have advanced searches like filtering out food containing meat if you are a vegetarian. Digital cookbooks might even learn what kind of food you prefer and give you suggestions for recipes you might like.</a:t>
            </a:r>
          </a:p>
          <a:p>
            <a:r>
              <a:rPr lang="da-DK" baseline="0" dirty="0" smtClean="0"/>
              <a:t>Allthough, we find that the content in digital cookbooks is often quite good, we have noticed that it can be hard to find good recipes if you don’t know exactly what you are looking for.</a:t>
            </a:r>
          </a:p>
          <a:p>
            <a:r>
              <a:rPr lang="da-DK" baseline="0" dirty="0" smtClean="0"/>
              <a:t>Fx, you might have some idea about what the recipe should contain. You could have some chicken beasts in your fridge that you need to use or see some food on sale in the supermarket, but you don’t know which recipes actually use those inngredients.</a:t>
            </a:r>
          </a:p>
          <a:p>
            <a:r>
              <a:rPr lang="da-DK" baseline="0" dirty="0" smtClean="0"/>
              <a:t>We then started to analyse some of the </a:t>
            </a:r>
            <a:r>
              <a:rPr lang="da-DK" baseline="0" smtClean="0"/>
              <a:t>more sofisticat </a:t>
            </a:r>
            <a:r>
              <a:rPr lang="da-DK" baseline="0" dirty="0" smtClean="0"/>
              <a:t>existing solutions...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One of those</a:t>
            </a:r>
            <a:r>
              <a:rPr lang="da-DK" baseline="0" dirty="0" smtClean="0"/>
              <a:t> solutions is a web application called ”Supercook” which have a special kind of search.</a:t>
            </a:r>
          </a:p>
          <a:p>
            <a:r>
              <a:rPr lang="da-DK" baseline="0" dirty="0" smtClean="0"/>
              <a:t>We will now do a short demonstration of ”Supercook” to show some of its advantages and disadvantages.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We also looked at some Android applications,</a:t>
            </a:r>
            <a:r>
              <a:rPr lang="da-DK" baseline="0" dirty="0" smtClean="0"/>
              <a:t> one of them being ”allthecooks”, which is the most popular recipe-application for android.</a:t>
            </a:r>
          </a:p>
          <a:p>
            <a:r>
              <a:rPr lang="da-DK" baseline="0" dirty="0" smtClean="0"/>
              <a:t>It has a nice design which conforms to the Android guidelines defined by Google. That basically means that the application is easy to navigate.</a:t>
            </a:r>
          </a:p>
          <a:p>
            <a:r>
              <a:rPr lang="da-DK" baseline="0" dirty="0" smtClean="0"/>
              <a:t>It features regular text search where you are able to filter the result based on some ingredient requirements like ”no nuts”.</a:t>
            </a:r>
          </a:p>
          <a:p>
            <a:r>
              <a:rPr lang="da-DK" baseline="0" dirty="0" smtClean="0"/>
              <a:t>You are also able to save a recipe for later by adding it to your favourites. Likewise, you are able to add the individual ingredients of the recipes to a shopping list if you need to buy some of them.</a:t>
            </a:r>
          </a:p>
          <a:p>
            <a:r>
              <a:rPr lang="da-DK" baseline="0" dirty="0" smtClean="0"/>
              <a:t>Unlike ”Supercook”, it does not allow you to find recipes based on ingredients.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Another</a:t>
            </a:r>
            <a:r>
              <a:rPr lang="da-DK" baseline="0" dirty="0" smtClean="0"/>
              <a:t> Android application we looked at is called ”BigOven”.</a:t>
            </a:r>
          </a:p>
          <a:p>
            <a:r>
              <a:rPr lang="da-DK" baseline="0" dirty="0" smtClean="0"/>
              <a:t>It has some unique features like combining multiple recipes into ”menu-cards”.</a:t>
            </a:r>
          </a:p>
          <a:p>
            <a:r>
              <a:rPr lang="da-DK" baseline="0" dirty="0" smtClean="0"/>
              <a:t>It also has a primitive way to find recipes based on ingredients. You are limited to enter up to 3 ingredients, which then all have to be present in each recipe in the result. You can’t just enter what you have in your fridge.</a:t>
            </a:r>
          </a:p>
          <a:p>
            <a:r>
              <a:rPr lang="da-DK" dirty="0" smtClean="0"/>
              <a:t>Like ”allthecooks” you have</a:t>
            </a:r>
            <a:r>
              <a:rPr lang="da-DK" baseline="0" dirty="0" smtClean="0"/>
              <a:t> a</a:t>
            </a:r>
            <a:r>
              <a:rPr lang="da-DK" dirty="0" smtClean="0"/>
              <a:t> list favourite recipes and a shopping</a:t>
            </a:r>
            <a:r>
              <a:rPr lang="da-DK" baseline="0" dirty="0" smtClean="0"/>
              <a:t> list.</a:t>
            </a:r>
          </a:p>
          <a:p>
            <a:r>
              <a:rPr lang="da-DK" baseline="0" dirty="0" smtClean="0"/>
              <a:t>It does not conform to the guidelines which makes it hard to navigate and find what you need in the application.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After</a:t>
            </a:r>
            <a:r>
              <a:rPr lang="da-DK" baseline="0" dirty="0" smtClean="0"/>
              <a:t> the analysis we created the following problem statement:</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dirty="0" smtClean="0"/>
              <a:t>Based on the existing solutions an</a:t>
            </a:r>
            <a:r>
              <a:rPr lang="da-DK" baseline="0" dirty="0" smtClean="0"/>
              <a:t>d the problem statement we then derived the following requirements:</a:t>
            </a:r>
            <a:endParaRPr lang="da-DK" dirty="0" smtClean="0"/>
          </a:p>
          <a:p>
            <a:r>
              <a:rPr lang="da-DK" dirty="0" smtClean="0"/>
              <a:t>We are</a:t>
            </a:r>
            <a:r>
              <a:rPr lang="da-DK" baseline="0" dirty="0" smtClean="0"/>
              <a:t> all familiar with andriod.</a:t>
            </a:r>
          </a:p>
          <a:p>
            <a:endParaRPr lang="da-DK" baseline="0" dirty="0" smtClean="0"/>
          </a:p>
          <a:p>
            <a:r>
              <a:rPr lang="da-DK" baseline="0" dirty="0" smtClean="0"/>
              <a:t>Support unit conversion between metric and imperial.</a:t>
            </a:r>
          </a:p>
          <a:p>
            <a:r>
              <a:rPr lang="da-DK" baseline="0" dirty="0" smtClean="0"/>
              <a:t>Prepare the application for localization and thereby provide support for additional languages.</a:t>
            </a:r>
          </a:p>
          <a:p>
            <a:r>
              <a:rPr lang="da-DK" baseline="0" dirty="0" smtClean="0"/>
              <a:t>Basic functionallity should be available without having to login.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11</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12-06-2014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12-06-2014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0.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708618061"/>
      </p:ext>
    </p:extLst>
  </p:cSld>
  <p:clrMapOvr>
    <a:masterClrMapping/>
  </p:clrMapOvr>
  <mc:AlternateContent xmlns:mc="http://schemas.openxmlformats.org/markup-compatibility/2006" xmlns:p14="http://schemas.microsoft.com/office/powerpoint/2010/main">
    <mc:Choice Requires="p14">
      <p:transition p14:dur="250" advTm="1257">
        <p:fade/>
      </p:transition>
    </mc:Choice>
    <mc:Fallback xmlns="">
      <p:transition advTm="1257">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81" name="Visio" r:id="rId4" imgW="4763729" imgH="2134750" progId="Visio.Drawing.11">
                  <p:embed/>
                </p:oleObj>
              </mc:Choice>
              <mc:Fallback>
                <p:oleObj name="Visio" r:id="rId4" imgW="4763729" imgH="213475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15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16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17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5475" y="1032725"/>
            <a:ext cx="2529454" cy="449680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We use Google+</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19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568244" y="1155201"/>
            <a:ext cx="8194172" cy="4665027"/>
          </a:xfrm>
          <a:prstGeom prst="rect">
            <a:avLst/>
          </a:prstGeom>
        </p:spPr>
        <p:txBody>
          <a:bodyPr vert="horz" wrap="square" lIns="0" tIns="0" rIns="0" bIns="0" numCol="1" rtlCol="0">
            <a:noAutofit/>
          </a:bodyPr>
          <a:lstStyle/>
          <a:p>
            <a:pPr marL="12700"/>
            <a:r>
              <a:rPr lang="en-GB" b="1" cap="all" spc="200" dirty="0" smtClean="0">
                <a:solidFill>
                  <a:schemeClr val="accent1">
                    <a:lumMod val="75000"/>
                  </a:schemeClr>
                </a:solidFill>
                <a:latin typeface="Arial"/>
                <a:cs typeface="Arial"/>
              </a:rPr>
              <a:t>Analysis</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Design</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Login</a:t>
            </a:r>
          </a:p>
          <a:p>
            <a:pPr marL="12700"/>
            <a:endParaRPr lang="da-DK"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Model Component</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p>
          <a:p>
            <a:pPr marL="12700"/>
            <a:endParaRPr lang="en-GB" b="1" cap="all" spc="200" dirty="0" smtClean="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Test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411884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a user’s list of favourites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action=get&amp;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hash=d74df7a0c28526d5c811465046e455f33c0b3db5989c533c5b4576e2900e36c4&amp;</a:t>
            </a:r>
          </a:p>
          <a:p>
            <a:pPr marL="12700"/>
            <a:r>
              <a:rPr lang="en-US" spc="200" dirty="0" smtClean="0">
                <a:solidFill>
                  <a:schemeClr val="accent1">
                    <a:lumMod val="75000"/>
                  </a:schemeClr>
                </a:solidFill>
                <a:latin typeface="Arial"/>
                <a:cs typeface="Arial"/>
              </a:rPr>
              <a:t>limit=10&amp;</a:t>
            </a:r>
          </a:p>
          <a:p>
            <a:pPr marL="12700"/>
            <a:r>
              <a:rPr lang="en-US" spc="200" dirty="0" smtClean="0">
                <a:solidFill>
                  <a:schemeClr val="accent1">
                    <a:lumMod val="75000"/>
                  </a:schemeClr>
                </a:solidFill>
                <a:latin typeface="Arial"/>
                <a:cs typeface="Arial"/>
              </a:rPr>
              <a:t>offset=0&amp;</a:t>
            </a:r>
          </a:p>
          <a:p>
            <a:pPr marL="12700"/>
            <a:r>
              <a:rPr lang="en-US" spc="200" dirty="0" err="1" smtClean="0">
                <a:solidFill>
                  <a:schemeClr val="accent1">
                    <a:lumMod val="75000"/>
                  </a:schemeClr>
                </a:solidFill>
                <a:latin typeface="Arial"/>
                <a:cs typeface="Arial"/>
              </a:rPr>
              <a:t>lang</a:t>
            </a:r>
            <a:r>
              <a:rPr lang="en-US" spc="200" dirty="0" smtClean="0">
                <a:solidFill>
                  <a:schemeClr val="accent1">
                    <a:lumMod val="75000"/>
                  </a:schemeClr>
                </a:solidFill>
                <a:latin typeface="Arial"/>
                <a:cs typeface="Arial"/>
              </a:rPr>
              <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“Get”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a:solidFill>
                  <a:schemeClr val="accent1">
                    <a:lumMod val="75000"/>
                  </a:schemeClr>
                </a:solidFill>
                <a:latin typeface="Arial"/>
                <a:cs typeface="Arial"/>
              </a:rPr>
              <a:t>getFavourites</a:t>
            </a:r>
            <a:r>
              <a:rPr lang="en-US" b="1" spc="200" dirty="0">
                <a:solidFill>
                  <a:schemeClr val="accent1">
                    <a:lumMod val="75000"/>
                  </a:schemeClr>
                </a:solidFill>
                <a:latin typeface="Arial"/>
                <a:cs typeface="Arial"/>
              </a:rPr>
              <a:t>($</a:t>
            </a:r>
            <a:r>
              <a:rPr lang="en-US" b="1" spc="200" dirty="0" err="1">
                <a:solidFill>
                  <a:schemeClr val="accent1">
                    <a:lumMod val="75000"/>
                  </a:schemeClr>
                </a:solidFill>
                <a:latin typeface="Arial"/>
                <a:cs typeface="Arial"/>
              </a:rPr>
              <a:t>userHash</a:t>
            </a:r>
            <a:r>
              <a:rPr lang="en-US" b="1" spc="200" dirty="0">
                <a:solidFill>
                  <a:schemeClr val="accent1">
                    <a:lumMod val="75000"/>
                  </a:schemeClr>
                </a:solidFill>
                <a:latin typeface="Arial"/>
                <a:cs typeface="Arial"/>
              </a:rPr>
              <a:t>, $limit, $offset, $</a:t>
            </a:r>
            <a:r>
              <a:rPr lang="en-US" b="1" spc="200" dirty="0" err="1">
                <a:solidFill>
                  <a:schemeClr val="accent1">
                    <a:lumMod val="75000"/>
                  </a:schemeClr>
                </a:solidFill>
                <a:latin typeface="Arial"/>
                <a:cs typeface="Arial"/>
              </a:rPr>
              <a:t>lang</a:t>
            </a:r>
            <a:r>
              <a:rPr lang="en-US" b="1" spc="200" dirty="0">
                <a:solidFill>
                  <a:schemeClr val="accent1">
                    <a:lumMod val="75000"/>
                  </a:schemeClr>
                </a:solidFill>
                <a:latin typeface="Arial"/>
                <a:cs typeface="Arial"/>
              </a:rPr>
              <a:t>)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Finds the user’s list of favourites</a:t>
            </a: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Model Component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2318421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extLst>
              <p:ext uri="{D42A27DB-BD31-4B8C-83A1-F6EECF244321}">
                <p14:modId xmlns:p14="http://schemas.microsoft.com/office/powerpoint/2010/main" val="1468525040"/>
              </p:ext>
            </p:extLst>
          </p:nvPr>
        </p:nvGraphicFramePr>
        <p:xfrm>
          <a:off x="176365" y="2290627"/>
          <a:ext cx="3831480" cy="3162040"/>
        </p:xfrm>
        <a:graphic>
          <a:graphicData uri="http://schemas.openxmlformats.org/presentationml/2006/ole">
            <mc:AlternateContent xmlns:mc="http://schemas.openxmlformats.org/markup-compatibility/2006">
              <mc:Choice xmlns:v="urn:schemas-microsoft-com:vml" Requires="v">
                <p:oleObj spid="_x0000_s2126" name="Visio" r:id="rId4" imgW="3858670" imgH="3185620" progId="Visio.Drawing.11">
                  <p:embed/>
                </p:oleObj>
              </mc:Choice>
              <mc:Fallback>
                <p:oleObj name="Visio" r:id="rId4" imgW="3858670" imgH="318562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5" y="2290627"/>
                        <a:ext cx="3831480" cy="3162040"/>
                      </a:xfrm>
                      <a:prstGeom prst="rect">
                        <a:avLst/>
                      </a:prstGeom>
                      <a:noFill/>
                      <a:ln>
                        <a:noFill/>
                      </a:ln>
                      <a:effectLs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graphicFrame>
        <p:nvGraphicFramePr>
          <p:cNvPr id="8" name="Object 5"/>
          <p:cNvGraphicFramePr>
            <a:graphicFrameLocks noChangeAspect="1"/>
          </p:cNvGraphicFramePr>
          <p:nvPr>
            <p:extLst>
              <p:ext uri="{D42A27DB-BD31-4B8C-83A1-F6EECF244321}">
                <p14:modId xmlns:p14="http://schemas.microsoft.com/office/powerpoint/2010/main" val="2931170311"/>
              </p:ext>
            </p:extLst>
          </p:nvPr>
        </p:nvGraphicFramePr>
        <p:xfrm>
          <a:off x="4681821" y="2290628"/>
          <a:ext cx="4050129" cy="3162040"/>
        </p:xfrm>
        <a:graphic>
          <a:graphicData uri="http://schemas.openxmlformats.org/presentationml/2006/ole">
            <mc:AlternateContent xmlns:mc="http://schemas.openxmlformats.org/markup-compatibility/2006">
              <mc:Choice xmlns:v="urn:schemas-microsoft-com:vml" Requires="v">
                <p:oleObj spid="_x0000_s2127" name="Visio" r:id="rId6" imgW="12818127" imgH="10006086" progId="Visio.Drawing.11">
                  <p:embed/>
                </p:oleObj>
              </mc:Choice>
              <mc:Fallback>
                <p:oleObj name="Visio" r:id="rId6" imgW="12818127" imgH="1000608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1821" y="2290628"/>
                        <a:ext cx="4050129" cy="316204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53" name="Visio" r:id="rId4" imgW="6349780" imgH="3733534" progId="Visio.Drawing.11">
                  <p:embed/>
                </p:oleObj>
              </mc:Choice>
              <mc:Fallback>
                <p:oleObj name="Visio" r:id="rId4" imgW="6349780" imgH="3733534"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Communication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err="1" smtClean="0">
                <a:solidFill>
                  <a:schemeClr val="accent1">
                    <a:lumMod val="75000"/>
                  </a:schemeClr>
                </a:solidFill>
                <a:latin typeface="Arial"/>
                <a:cs typeface="Arial"/>
              </a:rPr>
              <a:t>ServerComTask</a:t>
            </a:r>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Asynchronous</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25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8372" name="Picture 4" descr="http://puu.sh/9ozrp/1330a13911.png"/>
          <p:cNvPicPr>
            <a:picLocks noChangeAspect="1" noChangeArrowheads="1"/>
          </p:cNvPicPr>
          <p:nvPr/>
        </p:nvPicPr>
        <p:blipFill>
          <a:blip r:embed="rId3" cstate="print"/>
          <a:srcRect/>
          <a:stretch>
            <a:fillRect/>
          </a:stretch>
        </p:blipFill>
        <p:spPr bwMode="auto">
          <a:xfrm>
            <a:off x="1390737" y="2282452"/>
            <a:ext cx="6371804" cy="313361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Algorithm</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27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28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1868819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Jesper </a:t>
            </a:r>
            <a:r>
              <a:rPr lang="en-US" sz="1200" kern="0" cap="all" spc="200" smtClean="0">
                <a:solidFill>
                  <a:schemeClr val="tx2">
                    <a:lumMod val="50000"/>
                  </a:schemeClr>
                </a:solidFill>
                <a:latin typeface="Arial"/>
                <a:cs typeface="Arial"/>
              </a:rPr>
              <a:t>Riemer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endParaRPr lang="en-US" b="1" cap="all" spc="200" dirty="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endParaRPr lang="en-US" b="1" cap="all" spc="200" dirty="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122" name="Picture 2" descr="http://puu.sh/9oMMx/2f0cdab6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01" y="2092797"/>
            <a:ext cx="5379960" cy="106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573355"/>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Database copy</a:t>
            </a: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2372700"/>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4339957"/>
            <a:ext cx="3586965" cy="747634"/>
          </a:xfrm>
          <a:prstGeom prst="rect">
            <a:avLst/>
          </a:prstGeom>
          <a:noFill/>
          <a:ln w="9525">
            <a:noFill/>
            <a:miter lim="800000"/>
            <a:headEnd/>
            <a:tailEnd/>
          </a:ln>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35 </a:t>
            </a:r>
            <a:r>
              <a:rPr lang="da-DK" sz="851" b="1" kern="0" cap="all" spc="200" dirty="0" smtClean="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smtClean="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37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smtClean="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7200" i="1" dirty="0" smtClean="0">
                <a:solidFill>
                  <a:schemeClr val="tx2">
                    <a:lumMod val="50000"/>
                  </a:schemeClr>
                </a:solidFill>
                <a:latin typeface="Centaur" panose="02030504050205020304" pitchFamily="18" charset="0"/>
                <a:cs typeface="Arial"/>
              </a:rPr>
              <a:t>Bon Appétit</a:t>
            </a:r>
            <a:endParaRPr sz="7200" i="1" dirty="0">
              <a:solidFill>
                <a:schemeClr val="tx2">
                  <a:lumMod val="50000"/>
                </a:schemeClr>
              </a:solidFill>
              <a:latin typeface="Centaur" panose="02030504050205020304" pitchFamily="18" charset="0"/>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Tree>
    <p:extLst>
      <p:ext uri="{BB962C8B-B14F-4D97-AF65-F5344CB8AC3E}">
        <p14:creationId xmlns:p14="http://schemas.microsoft.com/office/powerpoint/2010/main" val="3469571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7153133"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Other solutions does not satisfy our needs </a:t>
            </a:r>
          </a:p>
          <a:p>
            <a:pPr marL="12700"/>
            <a:endParaRPr lang="en-US"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027503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5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027434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6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440200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7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881102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platform and provide the user with relevant recipes based on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8</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63283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39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51192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1168</TotalTime>
  <Words>2488</Words>
  <Application>Microsoft Office PowerPoint</Application>
  <PresentationFormat>On-screen Show (4:3)</PresentationFormat>
  <Paragraphs>745</Paragraphs>
  <Slides>39</Slides>
  <Notes>23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1" baseType="lpstr">
      <vt:lpstr>Office Theme</vt:lpstr>
      <vt:lpstr>Visio</vt:lpstr>
      <vt:lpstr>Dishcover</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Model Component</vt:lpstr>
      <vt:lpstr>PowerPoint Presentation</vt:lpstr>
      <vt:lpstr>PowerPoint Presentation</vt:lpstr>
      <vt:lpstr>PowerPoint Presentation</vt:lpstr>
      <vt:lpstr>Search Algorithm</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lpstr>Bon Appétit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Sam</cp:lastModifiedBy>
  <cp:revision>170</cp:revision>
  <dcterms:created xsi:type="dcterms:W3CDTF">2014-01-11T16:25:36Z</dcterms:created>
  <dcterms:modified xsi:type="dcterms:W3CDTF">2014-06-11T22:49:56Z</dcterms:modified>
</cp:coreProperties>
</file>